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11" autoAdjust="0"/>
    <p:restoredTop sz="94660"/>
  </p:normalViewPr>
  <p:slideViewPr>
    <p:cSldViewPr>
      <p:cViewPr>
        <p:scale>
          <a:sx n="90" d="100"/>
          <a:sy n="90" d="100"/>
        </p:scale>
        <p:origin x="-1644" y="-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330646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327479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080890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81156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4115300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4260789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24648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691761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70240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423581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374438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A931-A2DA-4D92-BD52-6D2B6FCA15A2}" type="datetimeFigureOut">
              <a:rPr lang="en-IE" smtClean="0"/>
              <a:pPr/>
              <a:t>08/11/2012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87C65-FB12-468C-BB8F-FA1DE5D086BC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296381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13855266"/>
              </p:ext>
            </p:extLst>
          </p:nvPr>
        </p:nvGraphicFramePr>
        <p:xfrm>
          <a:off x="254151" y="2021193"/>
          <a:ext cx="4687017" cy="4456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657"/>
                <a:gridCol w="2580360"/>
              </a:tblGrid>
              <a:tr h="12514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E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u="sng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Onsite Back-up Generation</a:t>
                      </a:r>
                    </a:p>
                    <a:p>
                      <a:pPr algn="just"/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Sites</a:t>
                      </a:r>
                      <a:r>
                        <a:rPr lang="en-IE" sz="12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with</a:t>
                      </a:r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back-up generation</a:t>
                      </a:r>
                      <a:r>
                        <a:rPr lang="en-IE" sz="12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can switch</a:t>
                      </a:r>
                      <a:r>
                        <a:rPr lang="en-IE" sz="12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their energy supply to generation, r</a:t>
                      </a:r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educing</a:t>
                      </a:r>
                      <a:r>
                        <a:rPr lang="en-IE" sz="12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their</a:t>
                      </a:r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grid demand for short periods</a:t>
                      </a:r>
                      <a:r>
                        <a:rPr lang="en-IE" sz="12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without affection production</a:t>
                      </a:r>
                      <a:endParaRPr lang="en-IE" sz="1200" b="0" kern="120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IE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55870">
                <a:tc>
                  <a:txBody>
                    <a:bodyPr/>
                    <a:lstStyle/>
                    <a:p>
                      <a:endParaRPr lang="en-IE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i="0" u="sng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Chillers/Compressors/Pumps etc</a:t>
                      </a:r>
                      <a:endParaRPr lang="en-IE" sz="1400" b="1" i="0" u="sng" strike="noStrike" kern="1200" baseline="0" dirty="0" smtClean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By temporarily reducing energy</a:t>
                      </a:r>
                      <a:r>
                        <a:rPr lang="en-IE" sz="12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consumption of  electrical</a:t>
                      </a:r>
                      <a:r>
                        <a:rPr lang="en-IE" sz="12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items such as AC, Compressors,</a:t>
                      </a:r>
                      <a:r>
                        <a:rPr lang="en-IE" sz="12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Chillers or Pumps, clients can deliver a flexible demand reduction in return for payments from Activation Energy.</a:t>
                      </a:r>
                      <a:endParaRPr lang="en-IE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439167">
                <a:tc>
                  <a:txBody>
                    <a:bodyPr/>
                    <a:lstStyle/>
                    <a:p>
                      <a:endParaRPr lang="en-IE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1400" b="1" i="0" u="sng" strike="noStrike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Production Equipment</a:t>
                      </a:r>
                    </a:p>
                    <a:p>
                      <a:pPr algn="just"/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Clients with a flexible production process may chose to temporarily switch off, or re-rate, specific non mission-critical production equipment in order to avail of the Demand Reduction payments.</a:t>
                      </a:r>
                      <a:endParaRPr lang="en-IE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99378467"/>
              </p:ext>
            </p:extLst>
          </p:nvPr>
        </p:nvGraphicFramePr>
        <p:xfrm>
          <a:off x="2447088" y="6559024"/>
          <a:ext cx="432700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8064"/>
                <a:gridCol w="1238939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200" b="0" dirty="0" smtClean="0">
                          <a:solidFill>
                            <a:schemeClr val="tx2"/>
                          </a:solidFill>
                        </a:rPr>
                        <a:t>Activation Energy is licenced by Commission for Energy Regulation. www.cer.ie. </a:t>
                      </a:r>
                      <a:endParaRPr lang="en-IE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Activation Energy is contracted to act as a DSU Aggregator with Eirgrid www.eirgrid.com</a:t>
                      </a:r>
                      <a:endParaRPr lang="en-IE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200" b="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Activation Energy is a participant in the Single Electricity Market www.sem-o.com. </a:t>
                      </a:r>
                      <a:endParaRPr lang="en-IE" sz="1200" b="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IE" b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051316" y="2023096"/>
            <a:ext cx="170080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>
                <a:solidFill>
                  <a:schemeClr val="tx2"/>
                </a:solidFill>
              </a:rPr>
              <a:t>Case Study A</a:t>
            </a:r>
          </a:p>
          <a:p>
            <a:pPr algn="ctr"/>
            <a:r>
              <a:rPr lang="en-IE" dirty="0" smtClean="0">
                <a:solidFill>
                  <a:schemeClr val="tx2"/>
                </a:solidFill>
              </a:rPr>
              <a:t>Back-Up Genset</a:t>
            </a:r>
            <a:endParaRPr lang="en-IE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51422" y="2669427"/>
            <a:ext cx="170080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Available </a:t>
            </a:r>
            <a:r>
              <a:rPr lang="en-IE" sz="1200" dirty="0" smtClean="0">
                <a:solidFill>
                  <a:schemeClr val="tx2"/>
                </a:solidFill>
              </a:rPr>
              <a:t>Capacity</a:t>
            </a:r>
            <a:br>
              <a:rPr lang="en-IE" sz="1200" dirty="0" smtClean="0">
                <a:solidFill>
                  <a:schemeClr val="tx2"/>
                </a:solidFill>
              </a:rPr>
            </a:br>
            <a:r>
              <a:rPr lang="en-IE" sz="1200" dirty="0" smtClean="0">
                <a:solidFill>
                  <a:schemeClr val="tx2"/>
                </a:solidFill>
              </a:rPr>
              <a:t>2000kW (24/7)</a:t>
            </a:r>
            <a:endParaRPr lang="en-IE" sz="12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42349" y="7932685"/>
            <a:ext cx="435320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E" sz="1200" dirty="0" smtClean="0">
                <a:solidFill>
                  <a:schemeClr val="tx2"/>
                </a:solidFill>
              </a:rPr>
              <a:t>The company holds seats on </a:t>
            </a:r>
            <a:r>
              <a:rPr lang="en-IE" sz="1200" dirty="0">
                <a:solidFill>
                  <a:schemeClr val="tx2"/>
                </a:solidFill>
              </a:rPr>
              <a:t>the </a:t>
            </a:r>
            <a:r>
              <a:rPr lang="en-IE" sz="1200" dirty="0" smtClean="0">
                <a:solidFill>
                  <a:schemeClr val="tx2"/>
                </a:solidFill>
              </a:rPr>
              <a:t>SEM Trading </a:t>
            </a:r>
            <a:r>
              <a:rPr lang="en-IE" sz="1200" dirty="0">
                <a:solidFill>
                  <a:schemeClr val="tx2"/>
                </a:solidFill>
              </a:rPr>
              <a:t>and Settlement Code Modification </a:t>
            </a:r>
            <a:r>
              <a:rPr lang="en-IE" sz="1200" dirty="0" smtClean="0">
                <a:solidFill>
                  <a:schemeClr val="tx2"/>
                </a:solidFill>
              </a:rPr>
              <a:t>Committee and the </a:t>
            </a:r>
            <a:r>
              <a:rPr lang="en-IE" sz="1200" dirty="0">
                <a:solidFill>
                  <a:schemeClr val="tx2"/>
                </a:solidFill>
              </a:rPr>
              <a:t>Grid Code Review </a:t>
            </a:r>
            <a:r>
              <a:rPr lang="en-IE" sz="1200" dirty="0" smtClean="0">
                <a:solidFill>
                  <a:schemeClr val="tx2"/>
                </a:solidFill>
              </a:rPr>
              <a:t>Panel</a:t>
            </a:r>
            <a:endParaRPr lang="en-IE" sz="1200" dirty="0">
              <a:solidFill>
                <a:schemeClr val="tx2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54151" y="6537176"/>
            <a:ext cx="2146494" cy="216024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200" u="sng" dirty="0" smtClean="0">
                <a:solidFill>
                  <a:schemeClr val="bg2">
                    <a:lumMod val="75000"/>
                  </a:schemeClr>
                </a:solidFill>
              </a:rPr>
              <a:t>Load Monitoring and Communication</a:t>
            </a:r>
          </a:p>
          <a:p>
            <a:pPr algn="ctr"/>
            <a:r>
              <a:rPr lang="en-IE" sz="900" dirty="0" smtClean="0">
                <a:solidFill>
                  <a:schemeClr val="bg2">
                    <a:lumMod val="75000"/>
                  </a:schemeClr>
                </a:solidFill>
              </a:rPr>
              <a:t>Activation </a:t>
            </a:r>
            <a:r>
              <a:rPr lang="en-IE" sz="900" dirty="0" smtClean="0">
                <a:solidFill>
                  <a:schemeClr val="bg2">
                    <a:lumMod val="75000"/>
                  </a:schemeClr>
                </a:solidFill>
              </a:rPr>
              <a:t>Energy </a:t>
            </a:r>
            <a:r>
              <a:rPr lang="en-IE" sz="900" dirty="0" smtClean="0">
                <a:solidFill>
                  <a:schemeClr val="bg2">
                    <a:lumMod val="75000"/>
                  </a:schemeClr>
                </a:solidFill>
              </a:rPr>
              <a:t>handles all grid interaction via its dedicated dispatch centre. We </a:t>
            </a:r>
            <a:r>
              <a:rPr lang="en-IE" sz="900" dirty="0" smtClean="0">
                <a:solidFill>
                  <a:schemeClr val="bg2">
                    <a:lumMod val="75000"/>
                  </a:schemeClr>
                </a:solidFill>
              </a:rPr>
              <a:t>monitor the load at our customer sites real-time and communicate with our Customers by email, SMS and Phone when a Demand Reduction Event is requested. We can also automate genset start/stop commands if requested by our Customers.</a:t>
            </a:r>
            <a:endParaRPr lang="en-IE" sz="90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632" y="8481392"/>
            <a:ext cx="6657458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8817" y="9633520"/>
            <a:ext cx="1573087" cy="144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5222" y="9263114"/>
            <a:ext cx="1610122" cy="499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 descr="Picture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1248" y="7041232"/>
            <a:ext cx="1008111" cy="414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Picture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7486" y="7545287"/>
            <a:ext cx="1184850" cy="3651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C:\Users\AEDSY-PL\Google Drive\Dropbox\Dropbox\Shared\Sales\Marketing Materials\Logo (Selected Nov 2011)\LOGO ACTIVATION ENERGY  WHIT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945" y="9407790"/>
            <a:ext cx="2376263" cy="3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Picture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1248" y="6609184"/>
            <a:ext cx="1008111" cy="390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C:\Users\AEDSY-PL\Dropbox\Shared\Sales\Marketing Materials\Marketing Photos\Genset Indoo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151" y="2055625"/>
            <a:ext cx="2061289" cy="136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5051316" y="3131092"/>
            <a:ext cx="170091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Annual Payments</a:t>
            </a:r>
          </a:p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€76,000</a:t>
            </a:r>
            <a:endParaRPr lang="en-IE" sz="12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51422" y="3592757"/>
            <a:ext cx="170080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Effect on Production</a:t>
            </a:r>
          </a:p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NONE</a:t>
            </a:r>
            <a:endParaRPr lang="en-IE" sz="1200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51316" y="4160912"/>
            <a:ext cx="170080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dirty="0" smtClean="0">
                <a:solidFill>
                  <a:schemeClr val="tx2"/>
                </a:solidFill>
              </a:rPr>
              <a:t>Case Study B Direct Load Reduction</a:t>
            </a:r>
            <a:endParaRPr lang="en-IE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51422" y="5018562"/>
            <a:ext cx="170080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Available Capacity 600kW 7am – 7pm</a:t>
            </a:r>
            <a:endParaRPr lang="en-IE" sz="1200" dirty="0">
              <a:solidFill>
                <a:schemeClr val="tx2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51316" y="5480227"/>
            <a:ext cx="170091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Annual Payments</a:t>
            </a:r>
          </a:p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€11,146</a:t>
            </a:r>
            <a:endParaRPr lang="en-IE" sz="1200" dirty="0">
              <a:solidFill>
                <a:schemeClr val="tx2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51422" y="5941892"/>
            <a:ext cx="180657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Effect on Production</a:t>
            </a:r>
          </a:p>
          <a:p>
            <a:pPr algn="ctr"/>
            <a:r>
              <a:rPr lang="en-IE" sz="1200" dirty="0" smtClean="0">
                <a:solidFill>
                  <a:schemeClr val="tx2"/>
                </a:solidFill>
              </a:rPr>
              <a:t>Limited to 20 </a:t>
            </a:r>
            <a:r>
              <a:rPr lang="en-IE" sz="1200" dirty="0" smtClean="0">
                <a:solidFill>
                  <a:schemeClr val="tx2"/>
                </a:solidFill>
              </a:rPr>
              <a:t>Events/Year</a:t>
            </a:r>
            <a:endParaRPr lang="en-IE" sz="1200" dirty="0">
              <a:solidFill>
                <a:schemeClr val="tx2"/>
              </a:solidFill>
            </a:endParaRPr>
          </a:p>
        </p:txBody>
      </p:sp>
      <p:pic>
        <p:nvPicPr>
          <p:cNvPr id="1031" name="Picture 7" descr="C:\Users\AEDSY-PL\Dropbox\Shared\Sales\Marketing Materials\Marketing Photos\AC Units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150" y="3482696"/>
            <a:ext cx="2061290" cy="132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EDSY-PL\Dropbox\Shared\Sales\Marketing Materials\Marketing Photos\Pumps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150" y="5018562"/>
            <a:ext cx="2061289" cy="1230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EDSY-PL\Dropbox\Shared\Sales\Marketing Materials\Logo (Selected Nov 2011)\LOGO ACTIVATION ENERGY BLUE NAVY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150" y="196193"/>
            <a:ext cx="6343679" cy="704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32857" y="900806"/>
            <a:ext cx="4392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dirty="0" smtClean="0">
                <a:solidFill>
                  <a:schemeClr val="tx2"/>
                </a:solidFill>
              </a:rPr>
              <a:t>DEMAND SIDE UNIT</a:t>
            </a:r>
            <a:endParaRPr lang="en-IE" sz="2400" dirty="0">
              <a:solidFill>
                <a:schemeClr val="tx2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0" y="1341314"/>
            <a:ext cx="6888528" cy="4831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xmlns="" val="19109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247</Words>
  <Application>Microsoft Office PowerPoint</Application>
  <PresentationFormat>A4 Paper (210x297 mm)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AEDSY-PL</dc:creator>
  <cp:lastModifiedBy>A</cp:lastModifiedBy>
  <cp:revision>22</cp:revision>
  <dcterms:created xsi:type="dcterms:W3CDTF">2012-10-14T13:06:09Z</dcterms:created>
  <dcterms:modified xsi:type="dcterms:W3CDTF">2012-11-08T22:38:49Z</dcterms:modified>
</cp:coreProperties>
</file>